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2" r:id="rId1"/>
  </p:sldMasterIdLst>
  <p:notesMasterIdLst>
    <p:notesMasterId r:id="rId44"/>
  </p:notesMasterIdLst>
  <p:sldIdLst>
    <p:sldId id="284" r:id="rId2"/>
    <p:sldId id="473" r:id="rId3"/>
    <p:sldId id="474" r:id="rId4"/>
    <p:sldId id="475" r:id="rId5"/>
    <p:sldId id="476" r:id="rId6"/>
    <p:sldId id="258" r:id="rId7"/>
    <p:sldId id="477" r:id="rId8"/>
    <p:sldId id="479" r:id="rId9"/>
    <p:sldId id="480" r:id="rId10"/>
    <p:sldId id="481" r:id="rId11"/>
    <p:sldId id="482" r:id="rId12"/>
    <p:sldId id="483" r:id="rId13"/>
    <p:sldId id="259" r:id="rId14"/>
    <p:sldId id="282" r:id="rId15"/>
    <p:sldId id="484" r:id="rId16"/>
    <p:sldId id="270" r:id="rId17"/>
    <p:sldId id="488" r:id="rId18"/>
    <p:sldId id="487" r:id="rId19"/>
    <p:sldId id="272" r:id="rId20"/>
    <p:sldId id="288" r:id="rId21"/>
    <p:sldId id="273" r:id="rId22"/>
    <p:sldId id="289" r:id="rId23"/>
    <p:sldId id="274" r:id="rId24"/>
    <p:sldId id="489" r:id="rId25"/>
    <p:sldId id="275" r:id="rId26"/>
    <p:sldId id="276" r:id="rId27"/>
    <p:sldId id="293" r:id="rId28"/>
    <p:sldId id="294" r:id="rId29"/>
    <p:sldId id="493" r:id="rId30"/>
    <p:sldId id="490" r:id="rId31"/>
    <p:sldId id="283" r:id="rId32"/>
    <p:sldId id="492" r:id="rId33"/>
    <p:sldId id="491" r:id="rId34"/>
    <p:sldId id="496" r:id="rId35"/>
    <p:sldId id="497" r:id="rId36"/>
    <p:sldId id="495" r:id="rId37"/>
    <p:sldId id="485" r:id="rId38"/>
    <p:sldId id="498" r:id="rId39"/>
    <p:sldId id="499" r:id="rId40"/>
    <p:sldId id="291" r:id="rId41"/>
    <p:sldId id="278" r:id="rId42"/>
    <p:sldId id="339" r:id="rId43"/>
  </p:sldIdLst>
  <p:sldSz cx="9144000" cy="5143500" type="screen16x9"/>
  <p:notesSz cx="6858000" cy="9144000"/>
  <p:embeddedFontLst>
    <p:embeddedFont>
      <p:font typeface="Lato" panose="020F0502020204030203" pitchFamily="34" charset="0"/>
      <p:regular r:id="rId45"/>
      <p:bold r:id="rId46"/>
      <p:italic r:id="rId47"/>
      <p:boldItalic r:id="rId48"/>
    </p:embeddedFont>
    <p:embeddedFont>
      <p:font typeface="Raleway" panose="020B0503030101060003" pitchFamily="34" charset="77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77480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75B59A-8F34-4A71-B247-EAC484CAED77}">
  <a:tblStyle styleId="{4375B59A-8F34-4A71-B247-EAC484CAED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6"/>
    <p:restoredTop sz="76803" autoAdjust="0"/>
  </p:normalViewPr>
  <p:slideViewPr>
    <p:cSldViewPr snapToGrid="0" snapToObjects="1">
      <p:cViewPr varScale="1">
        <p:scale>
          <a:sx n="123" d="100"/>
          <a:sy n="123" d="100"/>
        </p:scale>
        <p:origin x="2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909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364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90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Scenario of the WWW network use by person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5B3E2-F40F-430E-8905-D4F82C3BA4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50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basic idea of Servlet container is using Java to dynamically generate the web page on the server side. So servlet container is essentially a part of a web server that interacts with the servlets.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700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  - Management of servlets and their life cycle</a:t>
            </a:r>
          </a:p>
          <a:p>
            <a:pPr marL="0" indent="0">
              <a:buNone/>
            </a:pPr>
            <a:r>
              <a:rPr lang="en-US" dirty="0"/>
              <a:t>  - Mapping the URL to a specific servlet.</a:t>
            </a:r>
          </a:p>
          <a:p>
            <a:pPr marL="0" indent="0">
              <a:buNone/>
            </a:pPr>
            <a:r>
              <a:rPr lang="en-US" dirty="0"/>
              <a:t>  - Check access rights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basic idea of Servlet container is using Java to dynamically generate the web page on the server side. So servlet container is essentially a part of a web server that interacts with the servlets.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733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the web server (e.g. Apache Tomcat) starts up, the servlet container deploy and loads all the servlets.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servlet is initialized by calling the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init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method. The </a:t>
            </a:r>
            <a:r>
              <a:rPr lang="en-US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Servlet.init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()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method is called by the Servlet container to indicate that this Servlet instance is instantiated successfully and is about to put into service.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servlet then calls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service()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method to process a client’s request. This method is invoked to inform the Servlet about the client requests.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servlet is terminated by calling the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destroy().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destroy()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method runs only once during the lifetime of a Servlet and signals the end of the Servlet instance.</a:t>
            </a:r>
          </a:p>
        </p:txBody>
      </p:sp>
    </p:spTree>
    <p:extLst>
      <p:ext uri="{BB962C8B-B14F-4D97-AF65-F5344CB8AC3E}">
        <p14:creationId xmlns:p14="http://schemas.microsoft.com/office/powerpoint/2010/main" val="2569553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HttpSession</a:t>
            </a:r>
            <a:r>
              <a:rPr lang="en-US" sz="1200" dirty="0"/>
              <a:t> provides a way to identify a user across several requests or visits to Web site and to store information about that user.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5B3E2-F40F-430E-8905-D4F82C3BA4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37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HttpSession</a:t>
            </a:r>
            <a:r>
              <a:rPr lang="en-US" sz="1200" dirty="0"/>
              <a:t> provides a way to identify a user across several requests or visits to Web site and to store information about that user.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5B3E2-F40F-430E-8905-D4F82C3BA4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35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object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created by the web container at time of deploying the project. This object can be used to get configuration information from web.xml file. There is only one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ServletContext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 per web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5B3E2-F40F-430E-8905-D4F82C3BA4A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0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filter is a Java class that can transform the header and (or) content  of request or response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5B3E2-F40F-430E-8905-D4F82C3BA4A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7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56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787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9553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4818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173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8275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8364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69A30-639B-470E-9171-DDBF64679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7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40109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3" r:id="rId1"/>
    <p:sldLayoutId id="2147483726" r:id="rId2"/>
    <p:sldLayoutId id="2147483727" r:id="rId3"/>
    <p:sldLayoutId id="2147483729" r:id="rId4"/>
    <p:sldLayoutId id="2147483730" r:id="rId5"/>
    <p:sldLayoutId id="2147483731" r:id="rId6"/>
    <p:sldLayoutId id="2147483732" r:id="rId7"/>
    <p:sldLayoutId id="2147483733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HTTP_status_cod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tomcat.apach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edureka/java-servlets-62f583d69c7e" TargetMode="External"/><Relationship Id="rId3" Type="http://schemas.openxmlformats.org/officeDocument/2006/relationships/hyperlink" Target="https://www.baeldung.com/intro-to-servlets" TargetMode="External"/><Relationship Id="rId7" Type="http://schemas.openxmlformats.org/officeDocument/2006/relationships/hyperlink" Target="https://www.jetbrains.com/help/idea/servlets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rogramcreek.com/2013/04/what-is-servlet-container" TargetMode="External"/><Relationship Id="rId5" Type="http://schemas.openxmlformats.org/officeDocument/2006/relationships/hyperlink" Target="https://www.ntu.edu.sg/home/ehchua/programming/howto/Tomcat_HowTo.html" TargetMode="External"/><Relationship Id="rId4" Type="http://schemas.openxmlformats.org/officeDocument/2006/relationships/hyperlink" Target="https://www.tutorialspoint.com/servlets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700676" y="1786259"/>
            <a:ext cx="8229011" cy="63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/>
              <a:t>Lesson 13 – Intro to Web, Servlet API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261883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FC9E-CB99-0347-8232-3A83AEFF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Status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26969-BD15-0945-B9EA-C2E7A7246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821675" cy="3552300"/>
          </a:xfrm>
        </p:spPr>
        <p:txBody>
          <a:bodyPr/>
          <a:lstStyle/>
          <a:p>
            <a:r>
              <a:rPr lang="en-US" sz="1400" dirty="0"/>
              <a:t>Informational 1XX (indicates that the request was received and understood)</a:t>
            </a:r>
          </a:p>
          <a:p>
            <a:r>
              <a:rPr lang="en-US" sz="1400" dirty="0"/>
              <a:t>Successful 2XX : (</a:t>
            </a:r>
            <a:r>
              <a:rPr lang="en-US" sz="1400" dirty="0">
                <a:solidFill>
                  <a:srgbClr val="00B050"/>
                </a:solidFill>
              </a:rPr>
              <a:t>200 OK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00B050"/>
                </a:solidFill>
              </a:rPr>
              <a:t>201 Created</a:t>
            </a:r>
            <a:r>
              <a:rPr lang="en-US" sz="1400" dirty="0"/>
              <a:t>)</a:t>
            </a:r>
          </a:p>
          <a:p>
            <a:r>
              <a:rPr lang="en-US" sz="1400" dirty="0"/>
              <a:t>Redirection 3XX (</a:t>
            </a:r>
            <a:r>
              <a:rPr lang="en-US" sz="1400" dirty="0">
                <a:solidFill>
                  <a:schemeClr val="accent4"/>
                </a:solidFill>
              </a:rPr>
              <a:t>301 Moved Permanently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  <a:endParaRPr lang="en-US" sz="1400" dirty="0"/>
          </a:p>
          <a:p>
            <a:r>
              <a:rPr lang="en-US" sz="1400" dirty="0"/>
              <a:t>Client Error 4XX :</a:t>
            </a:r>
          </a:p>
          <a:p>
            <a:pPr lvl="1"/>
            <a:r>
              <a:rPr lang="en-US" sz="1400" dirty="0">
                <a:solidFill>
                  <a:schemeClr val="accent3"/>
                </a:solidFill>
              </a:rPr>
              <a:t>400 Bad Request</a:t>
            </a:r>
          </a:p>
          <a:p>
            <a:pPr lvl="1"/>
            <a:r>
              <a:rPr lang="en-US" sz="1400" dirty="0">
                <a:solidFill>
                  <a:schemeClr val="accent3"/>
                </a:solidFill>
              </a:rPr>
              <a:t>401 Unauthorized</a:t>
            </a:r>
          </a:p>
          <a:p>
            <a:pPr lvl="1"/>
            <a:r>
              <a:rPr lang="en-US" sz="1400" dirty="0">
                <a:solidFill>
                  <a:schemeClr val="accent3"/>
                </a:solidFill>
              </a:rPr>
              <a:t>403 Forbidden</a:t>
            </a:r>
          </a:p>
          <a:p>
            <a:pPr lvl="1"/>
            <a:r>
              <a:rPr lang="en-US" sz="1400" dirty="0">
                <a:solidFill>
                  <a:schemeClr val="accent3"/>
                </a:solidFill>
              </a:rPr>
              <a:t>404 Not Found</a:t>
            </a:r>
          </a:p>
          <a:p>
            <a:pPr lvl="1"/>
            <a:r>
              <a:rPr lang="en-US" sz="1400" dirty="0">
                <a:solidFill>
                  <a:schemeClr val="accent3"/>
                </a:solidFill>
              </a:rPr>
              <a:t>405 Method Not Allowed</a:t>
            </a:r>
          </a:p>
          <a:p>
            <a:r>
              <a:rPr lang="en-US" sz="1400" dirty="0"/>
              <a:t>Server Error 5XX (</a:t>
            </a:r>
            <a:r>
              <a:rPr lang="en-US" sz="1400" dirty="0">
                <a:solidFill>
                  <a:schemeClr val="accent5"/>
                </a:solidFill>
              </a:rPr>
              <a:t>500 Internal Server Error</a:t>
            </a:r>
            <a:r>
              <a:rPr lang="en-US" sz="1400" dirty="0"/>
              <a:t>, </a:t>
            </a:r>
            <a:r>
              <a:rPr lang="en-US" sz="1400" dirty="0">
                <a:solidFill>
                  <a:schemeClr val="accent5"/>
                </a:solidFill>
              </a:rPr>
              <a:t>503 Service Unavailable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dirty="0"/>
              <a:t>More at </a:t>
            </a:r>
            <a:r>
              <a:rPr lang="en-US" sz="1400" dirty="0">
                <a:hlinkClick r:id="rId2"/>
              </a:rPr>
              <a:t>List of HTTP status codes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87988-D057-B24D-B547-36250F7C47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6849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1066-4874-BD49-ADDF-EDDFB619E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7178738" cy="857400"/>
          </a:xfrm>
        </p:spPr>
        <p:txBody>
          <a:bodyPr/>
          <a:lstStyle/>
          <a:p>
            <a:r>
              <a:rPr lang="en-US" dirty="0"/>
              <a:t>HTTP Request-Response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3763E-FAC4-704E-946B-E87AE061E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050" dirty="0">
                <a:solidFill>
                  <a:schemeClr val="accent3"/>
                </a:solidFill>
              </a:rPr>
              <a:t>GET http://</a:t>
            </a:r>
            <a:r>
              <a:rPr lang="en-US" sz="1050" dirty="0" err="1">
                <a:solidFill>
                  <a:schemeClr val="accent3"/>
                </a:solidFill>
              </a:rPr>
              <a:t>geekhub.ck.ua</a:t>
            </a:r>
            <a:endParaRPr lang="en-US" sz="1050" dirty="0">
              <a:solidFill>
                <a:schemeClr val="accent3"/>
              </a:solidFill>
            </a:endParaRPr>
          </a:p>
          <a:p>
            <a:pPr marL="114300" indent="0">
              <a:buNone/>
            </a:pPr>
            <a:endParaRPr lang="en-US" sz="1050" dirty="0"/>
          </a:p>
          <a:p>
            <a:pPr marL="114300" indent="0">
              <a:buNone/>
            </a:pPr>
            <a:r>
              <a:rPr lang="en-US" sz="1050" dirty="0">
                <a:solidFill>
                  <a:srgbClr val="00B050"/>
                </a:solidFill>
              </a:rPr>
              <a:t>HTTP/1.1 200 OK</a:t>
            </a:r>
          </a:p>
          <a:p>
            <a:pPr marL="114300" indent="0">
              <a:buNone/>
            </a:pPr>
            <a:r>
              <a:rPr lang="en-US" sz="1050" dirty="0">
                <a:solidFill>
                  <a:srgbClr val="00B050"/>
                </a:solidFill>
              </a:rPr>
              <a:t>Server: </a:t>
            </a:r>
            <a:r>
              <a:rPr lang="en-US" sz="1050" dirty="0" err="1">
                <a:solidFill>
                  <a:srgbClr val="00B050"/>
                </a:solidFill>
              </a:rPr>
              <a:t>nginx</a:t>
            </a:r>
            <a:endParaRPr lang="en-US" sz="1050" dirty="0">
              <a:solidFill>
                <a:srgbClr val="00B050"/>
              </a:solidFill>
            </a:endParaRPr>
          </a:p>
          <a:p>
            <a:pPr marL="114300" indent="0">
              <a:buNone/>
            </a:pPr>
            <a:r>
              <a:rPr lang="en-US" sz="1050" dirty="0">
                <a:solidFill>
                  <a:srgbClr val="00B050"/>
                </a:solidFill>
              </a:rPr>
              <a:t>Date: Tue, 17 Dec 2019 18:33:15 GMT</a:t>
            </a:r>
          </a:p>
          <a:p>
            <a:pPr marL="114300" indent="0">
              <a:buNone/>
            </a:pPr>
            <a:r>
              <a:rPr lang="en-US" sz="1050" dirty="0">
                <a:solidFill>
                  <a:srgbClr val="00B050"/>
                </a:solidFill>
              </a:rPr>
              <a:t>Content-Type: text/html; charset=UTF-8</a:t>
            </a:r>
          </a:p>
          <a:p>
            <a:pPr marL="114300" indent="0">
              <a:buNone/>
            </a:pPr>
            <a:r>
              <a:rPr lang="en-US" sz="1050" dirty="0">
                <a:solidFill>
                  <a:srgbClr val="00B050"/>
                </a:solidFill>
              </a:rPr>
              <a:t>X-Powered-By: PHP/5.6.40</a:t>
            </a:r>
          </a:p>
          <a:p>
            <a:pPr marL="114300" indent="0">
              <a:buNone/>
            </a:pPr>
            <a:r>
              <a:rPr lang="en-US" sz="1050" dirty="0">
                <a:solidFill>
                  <a:srgbClr val="00B050"/>
                </a:solidFill>
              </a:rPr>
              <a:t>Last-Modified: Fri, 13 Dec 2019 10:26:17 GMT</a:t>
            </a:r>
          </a:p>
          <a:p>
            <a:pPr marL="114300" indent="0">
              <a:buNone/>
            </a:pPr>
            <a:endParaRPr lang="en-US" sz="1050" dirty="0"/>
          </a:p>
          <a:p>
            <a:pPr marL="114300" indent="0">
              <a:buNone/>
            </a:pPr>
            <a:r>
              <a:rPr lang="en-US" sz="1050" dirty="0">
                <a:solidFill>
                  <a:schemeClr val="accent1"/>
                </a:solidFill>
              </a:rPr>
              <a:t>&lt;!DOCTYPE html&gt;</a:t>
            </a:r>
          </a:p>
          <a:p>
            <a:pPr marL="114300" indent="0">
              <a:buNone/>
            </a:pPr>
            <a:r>
              <a:rPr lang="en-US" sz="1050" dirty="0">
                <a:solidFill>
                  <a:schemeClr val="accent1"/>
                </a:solidFill>
              </a:rPr>
              <a:t>&lt;html </a:t>
            </a:r>
            <a:r>
              <a:rPr lang="en-US" sz="1050" dirty="0" err="1">
                <a:solidFill>
                  <a:schemeClr val="accent1"/>
                </a:solidFill>
              </a:rPr>
              <a:t>lang</a:t>
            </a:r>
            <a:r>
              <a:rPr lang="en-US" sz="1050" dirty="0">
                <a:solidFill>
                  <a:schemeClr val="accent1"/>
                </a:solidFill>
              </a:rPr>
              <a:t>="</a:t>
            </a:r>
            <a:r>
              <a:rPr lang="en-US" sz="1050" dirty="0" err="1">
                <a:solidFill>
                  <a:schemeClr val="accent1"/>
                </a:solidFill>
              </a:rPr>
              <a:t>uk</a:t>
            </a:r>
            <a:r>
              <a:rPr lang="en-US" sz="1050" dirty="0">
                <a:solidFill>
                  <a:schemeClr val="accent1"/>
                </a:solidFill>
              </a:rPr>
              <a:t>-UA"&gt;</a:t>
            </a:r>
          </a:p>
          <a:p>
            <a:pPr marL="114300" indent="0">
              <a:buNone/>
            </a:pPr>
            <a:r>
              <a:rPr lang="en-US" sz="1050" dirty="0">
                <a:solidFill>
                  <a:schemeClr val="accent1"/>
                </a:solidFill>
              </a:rPr>
              <a:t>&lt;head&gt;…&lt;/head&gt;</a:t>
            </a:r>
          </a:p>
          <a:p>
            <a:pPr marL="114300" indent="0">
              <a:buNone/>
            </a:pPr>
            <a:r>
              <a:rPr lang="en-US" sz="1050" dirty="0">
                <a:solidFill>
                  <a:schemeClr val="accent1"/>
                </a:solidFill>
              </a:rPr>
              <a:t>&lt;body&gt;…&lt;/body&gt;</a:t>
            </a:r>
          </a:p>
          <a:p>
            <a:pPr marL="114300" indent="0">
              <a:buNone/>
            </a:pPr>
            <a:r>
              <a:rPr lang="en-US" sz="1050" dirty="0">
                <a:solidFill>
                  <a:schemeClr val="accent1"/>
                </a:solidFill>
              </a:rPr>
              <a:t>&lt;/html&gt;</a:t>
            </a:r>
            <a:endParaRPr lang="en-US" sz="900" dirty="0">
              <a:solidFill>
                <a:schemeClr val="accent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2E4FF4-C756-FB40-BD57-42CA390273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7621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50D3E-8AE1-644D-A645-9637639A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5CF52-42DC-AA45-B765-2757934B3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FFB6C3F-C55E-B74B-9393-224B78829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0" y="1371819"/>
            <a:ext cx="5803106" cy="348186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F867B-1F97-914D-AFA2-A0A2D6B0F4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4115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Client-Server architecture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935975" cy="3552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• </a:t>
            </a:r>
            <a:r>
              <a:rPr lang="en-US" sz="1800" b="1" dirty="0"/>
              <a:t>Web-server for static content</a:t>
            </a:r>
            <a:r>
              <a:rPr lang="en-US" sz="1800" dirty="0"/>
              <a:t>: Nginx</a:t>
            </a:r>
          </a:p>
          <a:p>
            <a:pPr marL="0" indent="0">
              <a:buNone/>
            </a:pPr>
            <a:r>
              <a:rPr lang="en-US" sz="1800" dirty="0"/>
              <a:t>• </a:t>
            </a:r>
            <a:r>
              <a:rPr lang="en-US" sz="1800" b="1" dirty="0"/>
              <a:t>Application-server</a:t>
            </a:r>
            <a:r>
              <a:rPr lang="en-US" sz="1800" dirty="0"/>
              <a:t> </a:t>
            </a:r>
            <a:r>
              <a:rPr lang="en-US" sz="1800" b="1" dirty="0"/>
              <a:t>for dynamic content: </a:t>
            </a:r>
            <a:r>
              <a:rPr lang="en-US" sz="1800" dirty="0"/>
              <a:t>Apache Tomcat</a:t>
            </a:r>
            <a:endParaRPr lang="uk-UA" sz="18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92B77F7-40F5-8A4F-A2D5-A13AF5356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600" y="2242344"/>
            <a:ext cx="4876800" cy="26162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C123F-3CE2-774E-AD67-4674650765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678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700" y="358388"/>
            <a:ext cx="8128856" cy="857400"/>
          </a:xfrm>
        </p:spPr>
        <p:txBody>
          <a:bodyPr/>
          <a:lstStyle/>
          <a:p>
            <a:r>
              <a:rPr lang="en-US" dirty="0"/>
              <a:t>Java Web Server aka Servlet Container</a:t>
            </a:r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5" name="Picture 4" descr="A picture containing lamp&#10;&#10;Description automatically generated">
            <a:extLst>
              <a:ext uri="{FF2B5EF4-FFF2-40B4-BE49-F238E27FC236}">
                <a16:creationId xmlns:a16="http://schemas.microsoft.com/office/drawing/2014/main" id="{7FAB012E-FB76-9640-9706-3B638480E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93" y="1373588"/>
            <a:ext cx="3255907" cy="1767306"/>
          </a:xfrm>
          <a:prstGeom prst="rect">
            <a:avLst/>
          </a:prstGeom>
        </p:spPr>
      </p:pic>
      <p:pic>
        <p:nvPicPr>
          <p:cNvPr id="7" name="Picture 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1FADDA0D-B8A6-E948-A1C7-09CB10081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469" y="3562215"/>
            <a:ext cx="3352181" cy="94235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5DE5BB9-422C-854A-A944-C1781B382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865" y="2306105"/>
            <a:ext cx="2512219" cy="125611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1637F5D-79FC-A44E-A675-8C7A81B8D6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7341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634BC-7297-A54E-9839-C8CC4397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Servlet Container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718BB-3627-204B-A930-50731622A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able, food&#10;&#10;Description automatically generated">
            <a:extLst>
              <a:ext uri="{FF2B5EF4-FFF2-40B4-BE49-F238E27FC236}">
                <a16:creationId xmlns:a16="http://schemas.microsoft.com/office/drawing/2014/main" id="{7F694CF2-C55F-E548-B3FD-2198805FF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600" y="1178312"/>
            <a:ext cx="4876800" cy="36068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27282-CE2B-6C4D-B0ED-B1FC4255BD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1063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HTTP Servlet Example</a:t>
            </a:r>
          </a:p>
        </p:txBody>
      </p:sp>
      <p:sp>
        <p:nvSpPr>
          <p:cNvPr id="7" name="Объект 6"/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782709" cy="35523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WebServlet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 =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helloServlet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urlPatterns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"/hello"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HelloServlet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request,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response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response.setContentType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out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response.getWriter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out.println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"&lt;h1&gt;Hello World&lt;/h1&gt;"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altLang="ru-RU" sz="16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A87512B4-2B23-9348-9E84-8672E8A49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65" y="2177352"/>
            <a:ext cx="1011236" cy="10112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38C6B-C6CA-0A42-8827-A294F81BC9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857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634BC-7297-A54E-9839-C8CC4397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Http Servlet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718BB-3627-204B-A930-50731622A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8135575" cy="35523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Methods: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ServletConfig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servletConfig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- service(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req,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resp)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- destroy ()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doPost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and other HTTP methods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1E587-F5C2-8A40-A53F-146B4B8524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373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634BC-7297-A54E-9839-C8CC4397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Servlet Lifecycle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718BB-3627-204B-A930-50731622A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2B646-90AA-F543-B4DB-CAE0B4D588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CC16981F-48DC-2C47-A692-921EB307B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700" y="1358726"/>
            <a:ext cx="3752850" cy="356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90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HttpServletRequest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500" dirty="0"/>
              <a:t>Container creates </a:t>
            </a:r>
            <a:r>
              <a:rPr lang="en-US" sz="1500" dirty="0" err="1"/>
              <a:t>HttpServletRequest</a:t>
            </a:r>
            <a:r>
              <a:rPr lang="en-US" sz="1500" dirty="0"/>
              <a:t> object and passes it as argument to Servlet's service methods (</a:t>
            </a:r>
            <a:r>
              <a:rPr lang="en-US" sz="1500" dirty="0" err="1"/>
              <a:t>doGet</a:t>
            </a:r>
            <a:r>
              <a:rPr lang="en-US" sz="1500" dirty="0"/>
              <a:t>, </a:t>
            </a:r>
            <a:r>
              <a:rPr lang="en-US" sz="1500" dirty="0" err="1"/>
              <a:t>doPost</a:t>
            </a:r>
            <a:r>
              <a:rPr lang="en-US" sz="1500" dirty="0"/>
              <a:t>, etc.)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500" dirty="0" err="1"/>
              <a:t>HttpServletRequest</a:t>
            </a:r>
            <a:r>
              <a:rPr lang="en-US" sz="1500" dirty="0"/>
              <a:t> provides client request info to Servlet.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500" dirty="0"/>
              <a:t>Passed to the service(...) method, </a:t>
            </a:r>
            <a:r>
              <a:rPr lang="en-US" sz="1500" dirty="0" err="1"/>
              <a:t>doGet</a:t>
            </a:r>
            <a:r>
              <a:rPr lang="en-US" sz="1500" dirty="0"/>
              <a:t> (...), </a:t>
            </a:r>
            <a:r>
              <a:rPr lang="en-US" sz="1500" dirty="0" err="1"/>
              <a:t>doPost</a:t>
            </a:r>
            <a:r>
              <a:rPr lang="en-US" sz="1500" dirty="0"/>
              <a:t> (...), do ... ().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844" y="3207940"/>
            <a:ext cx="4220644" cy="17429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DFDE1D-E989-9549-865F-97C89EAF3C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1984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966F-558E-8247-82F1-8887F5F0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4E0A3-96A0-504B-BF88-FB94C2DBC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Client-Server</a:t>
            </a:r>
          </a:p>
          <a:p>
            <a:r>
              <a:rPr lang="en-US" dirty="0"/>
              <a:t>Static vs dynamic content</a:t>
            </a:r>
          </a:p>
          <a:p>
            <a:r>
              <a:rPr lang="en-US" dirty="0"/>
              <a:t>Java HTTP Servlet</a:t>
            </a:r>
          </a:p>
          <a:p>
            <a:r>
              <a:rPr lang="en-US" dirty="0"/>
              <a:t>Tomcat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B57B8-4122-164F-BD91-62C8C48B13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39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HttpServletRequest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/>
              <a:t>Methods: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getHeader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(String)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getParameter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(String)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getInputStream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getSession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getServletContext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A28C0-426E-A242-8BCE-F9305A8FCC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7047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HttpServletResponse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500" dirty="0"/>
              <a:t>Container creates </a:t>
            </a:r>
            <a:r>
              <a:rPr lang="en-US" sz="1500" dirty="0" err="1"/>
              <a:t>HttpServletResponse</a:t>
            </a:r>
            <a:r>
              <a:rPr lang="en-US" sz="1500" dirty="0"/>
              <a:t> object and passes it to Servlet's service methods (</a:t>
            </a:r>
            <a:r>
              <a:rPr lang="en-US" sz="1500" dirty="0" err="1"/>
              <a:t>doGet</a:t>
            </a:r>
            <a:r>
              <a:rPr lang="en-US" sz="1500" dirty="0"/>
              <a:t>, </a:t>
            </a:r>
            <a:r>
              <a:rPr lang="en-US" sz="1500" dirty="0" err="1"/>
              <a:t>doPost</a:t>
            </a:r>
            <a:r>
              <a:rPr lang="en-US" sz="1500" dirty="0"/>
              <a:t>, etc.)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500" dirty="0" err="1"/>
              <a:t>HttpServletResponse</a:t>
            </a:r>
            <a:r>
              <a:rPr lang="en-US" sz="1500" dirty="0"/>
              <a:t> assists a servlet in sending a response to the client.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500" dirty="0"/>
              <a:t>As well as </a:t>
            </a:r>
            <a:r>
              <a:rPr lang="en-US" sz="1500" dirty="0" err="1"/>
              <a:t>HttpServletRequest</a:t>
            </a:r>
            <a:r>
              <a:rPr lang="en-US" sz="1500" dirty="0"/>
              <a:t> is passed in service(...) and do...(...)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865" y="3243296"/>
            <a:ext cx="4588643" cy="180292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3D942-2645-5644-B7AF-F3710A6C2B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0049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HttpServletResponse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/>
              <a:t>Methods: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addHeader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(String, String)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setStatus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sendError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sendRedirect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(String)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setHeader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(String, String)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getWriter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F1B1E-98E9-C74D-A8C2-F73F58F190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2445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HttpSession</a:t>
            </a:r>
            <a:r>
              <a:rPr lang="en-US" dirty="0"/>
              <a:t> and Cookies</a:t>
            </a:r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BF8C9-AC38-7E4F-9954-BF6D4B19C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683A97-81EB-2448-B62F-A5794D7C0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783" y="1232748"/>
            <a:ext cx="4122792" cy="3833980"/>
          </a:xfrm>
          <a:prstGeom prst="rect">
            <a:avLst/>
          </a:prstGeom>
        </p:spPr>
      </p:pic>
      <p:pic>
        <p:nvPicPr>
          <p:cNvPr id="8" name="Picture 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23D26EA9-452F-084B-8479-4501CAD48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25" y="2246053"/>
            <a:ext cx="3213100" cy="180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1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HttpSession</a:t>
            </a:r>
            <a:r>
              <a:rPr lang="en-US" dirty="0"/>
              <a:t> Methods</a:t>
            </a:r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HttpSession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session =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request.getSession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500" dirty="0"/>
              <a:t>Main methods: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invalidate ()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getAttributeNames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getAttribute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(String)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removeAttribute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(String)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setAttribute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(String, Object)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BF8C9-AC38-7E4F-9954-BF6D4B19C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2321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ServletContext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/>
              <a:t>Servlet uses </a:t>
            </a:r>
            <a:r>
              <a:rPr lang="en-US" sz="1500" dirty="0" err="1"/>
              <a:t>ServletContext</a:t>
            </a:r>
            <a:r>
              <a:rPr lang="en-US" sz="1500" dirty="0"/>
              <a:t> to communicate with its servlet container, access the servlet container.</a:t>
            </a:r>
          </a:p>
          <a:p>
            <a:pPr marL="0" indent="0">
              <a:buNone/>
            </a:pP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ServletContext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request.getServletContext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500" dirty="0"/>
              <a:t>Main methods: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getAttributeNames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getAttribute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(String)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removeAttribute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(String)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 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setAttribute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(String, Object)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DFEDE-1FCD-224A-8B1B-CB08422A1E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9807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</a:t>
            </a:r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3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35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WebFilter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urlPatterns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  <a:r>
              <a:rPr lang="en-US" altLang="en-US" sz="13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"/*"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HelloFilter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 {</a:t>
            </a:r>
            <a:b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FilterConfig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cfg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doFilter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ServletRequest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ServletResponse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FilterChain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chain</a:t>
            </a:r>
            <a:b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 </a:t>
            </a:r>
            <a:r>
              <a:rPr lang="en-US" altLang="en-US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lang="en-US" altLang="en-US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ServletException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chain.doFilter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destroy() {</a:t>
            </a:r>
            <a:b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350" dirty="0"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ru-RU" altLang="ru-RU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EE1FC-FB74-044F-9890-555F7674CF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CA58BEC-41ED-0346-92AE-CF773DFD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740" y="358388"/>
            <a:ext cx="2093119" cy="209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78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3700" y="1418494"/>
            <a:ext cx="7752763" cy="34624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05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WebServlet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0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"/error"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ErrorHandler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HttpServlet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0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lang="en-US" altLang="en-US" sz="10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doGet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HttpServletRequest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req,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HttpServletResponse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resp)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resp.setContentType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0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"text/html; charset=utf-8"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PrintWriter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writer =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resp.getWriter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writer.write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0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"&lt;html&gt;&lt;head&gt;&lt;title&gt;Error description&lt;/title&gt;&lt;/head&gt;&lt;body&gt;"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writer.write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0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"&lt;h2&gt;Error description&lt;/h2&gt;"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writer.write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0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"&lt;ul&gt;"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105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List.of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RequestDispatcher.</a:t>
            </a:r>
            <a:r>
              <a:rPr lang="en-US" altLang="en-US" sz="105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ERROR_STATUS_CODE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RequestDispatcher.</a:t>
            </a:r>
            <a:r>
              <a:rPr lang="en-US" altLang="en-US" sz="105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ERROR_EXCEPTION_TYPE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RequestDispatcher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altLang="en-US" sz="1050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ERROR_MESSAGE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).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 -&gt; </a:t>
            </a:r>
            <a:r>
              <a:rPr lang="en-US" altLang="en-US" sz="1050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writer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.write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0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"&lt;li&gt;"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e + </a:t>
            </a:r>
            <a:r>
              <a:rPr lang="en-US" altLang="en-US" sz="10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":"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050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.getAttribute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(e) + </a:t>
            </a:r>
            <a:r>
              <a:rPr lang="en-US" altLang="en-US" sz="10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&lt;/li&gt;"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writer.write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0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"&lt;/ul&gt;"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writer.write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0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"&lt;/html&gt;&lt;/body&gt;"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05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185A-7D7A-9440-AC64-0DA136600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9330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3700" y="1556995"/>
            <a:ext cx="7274940" cy="31854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35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web.xml</a:t>
            </a:r>
            <a:r>
              <a:rPr lang="en-US" altLang="en-US" sz="135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350" i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35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en-US" altLang="en-US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xml version</a:t>
            </a:r>
            <a:r>
              <a:rPr lang="en-US" altLang="en-US" sz="13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="1.0" </a:t>
            </a:r>
            <a:r>
              <a:rPr lang="en-US" altLang="en-US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en-US" altLang="en-US" sz="13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="UTF-8"</a:t>
            </a:r>
            <a:r>
              <a:rPr lang="en-US" altLang="en-US" sz="135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br>
              <a:rPr lang="en-US" altLang="en-US" sz="135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web-app </a:t>
            </a:r>
            <a:r>
              <a:rPr lang="en-US" altLang="en-US" sz="135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sz="13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="4.0" </a:t>
            </a:r>
            <a:r>
              <a:rPr lang="en-US" altLang="en-US" sz="135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altLang="en-US" sz="13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="http://xmlns.jcp.org/xml/ns/</a:t>
            </a:r>
            <a:r>
              <a:rPr lang="en-US" altLang="en-US" sz="135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r>
              <a:rPr lang="en-US" altLang="en-US" sz="13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altLang="en-US" sz="13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3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altLang="en-US" sz="135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lang="en-US" altLang="en-US" sz="135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xsi</a:t>
            </a:r>
            <a:r>
              <a:rPr lang="en-US" altLang="en-US" sz="13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="http://www.w3.org/2001/XMLSchema-instance"</a:t>
            </a:r>
            <a:br>
              <a:rPr lang="en-US" altLang="en-US" sz="13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3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altLang="en-US" sz="135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xsi</a:t>
            </a:r>
            <a:r>
              <a:rPr lang="en-US" altLang="en-US" sz="135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:schemaLocation</a:t>
            </a:r>
            <a:r>
              <a:rPr lang="en-US" altLang="en-US" sz="13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="http://xmlns.jcp.org/xml/ns/</a:t>
            </a:r>
            <a:r>
              <a:rPr lang="en-US" altLang="en-US" sz="135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javaee</a:t>
            </a:r>
            <a:br>
              <a:rPr lang="en-US" altLang="en-US" sz="13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3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http://xmlns.jcp.org/xml/ns/javaee/web-app_4_0.xsd"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altLang="en-US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display-name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&gt;Web Project&lt;/</a:t>
            </a:r>
            <a:r>
              <a:rPr lang="en-US" altLang="en-US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display-name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altLang="en-US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error-page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altLang="en-US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exception-type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13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java.lang.RuntimeException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exception-type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altLang="en-US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location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&gt;/error&lt;/</a:t>
            </a:r>
            <a:r>
              <a:rPr lang="en-US" altLang="en-US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location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altLang="en-US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error-page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sz="13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web-app</a:t>
            </a:r>
            <a:r>
              <a:rPr lang="en-US" altLang="en-US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altLang="en-US" sz="3300" dirty="0"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EA4B49-15EF-1243-AD39-E26EA36F79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0385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5F66D1A-FEE0-4687-82D6-05EBEECE9B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</p:spPr>
        <p:txBody>
          <a:bodyPr/>
          <a:lstStyle/>
          <a:p>
            <a:r>
              <a:rPr lang="en-US" dirty="0"/>
              <a:t>How to start a Java Web Application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C3B3AF60-3140-F143-A98F-C5D34C33A7B9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480575" y="4696933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4274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5FCCF-E604-7E43-93A0-DAA216158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WEB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C0B8E-0C51-EA4E-9A79-041F463917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262847B-C623-674E-AA65-C602F1B1E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00" y="1682888"/>
            <a:ext cx="3810000" cy="29337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52E11-6D86-2448-BBF2-FE38BF272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46029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99C9-FEC2-4C42-8A0B-D85A66E8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2E0AD-902A-B446-9225-7E26E0B73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366380" cy="3552300"/>
          </a:xfrm>
        </p:spPr>
        <p:txBody>
          <a:bodyPr/>
          <a:lstStyle/>
          <a:p>
            <a:r>
              <a:rPr lang="en-US" dirty="0"/>
              <a:t>Add dependency `</a:t>
            </a:r>
            <a:r>
              <a:rPr lang="en-US" dirty="0">
                <a:solidFill>
                  <a:schemeClr val="accent3"/>
                </a:solidFill>
              </a:rPr>
              <a:t>javax.servlet-api-4.0.1.jar</a:t>
            </a:r>
            <a:r>
              <a:rPr lang="en-US" dirty="0"/>
              <a:t>`</a:t>
            </a:r>
          </a:p>
          <a:p>
            <a:r>
              <a:rPr lang="en-US" dirty="0"/>
              <a:t>Download servlet container `</a:t>
            </a:r>
            <a:r>
              <a:rPr lang="en-US" dirty="0">
                <a:solidFill>
                  <a:schemeClr val="accent3"/>
                </a:solidFill>
              </a:rPr>
              <a:t>Apache Tomcat</a:t>
            </a:r>
            <a:r>
              <a:rPr lang="en-US" dirty="0"/>
              <a:t>`</a:t>
            </a:r>
          </a:p>
          <a:p>
            <a:r>
              <a:rPr lang="en-US" dirty="0"/>
              <a:t>Prepare required project structure</a:t>
            </a:r>
          </a:p>
          <a:p>
            <a:r>
              <a:rPr lang="en-US" dirty="0"/>
              <a:t>Build project into a special archive</a:t>
            </a:r>
          </a:p>
          <a:p>
            <a:r>
              <a:rPr lang="en-US" dirty="0"/>
              <a:t>Run application on servlet container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67F2F-1AF2-824E-AEE9-D7788769D1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5641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Apache Tomcat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BF1E6-61DF-0943-A600-DAAD15737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Картинки по запросу Apache Tom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985" y="273844"/>
            <a:ext cx="1914525" cy="92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8725B-DDF2-D444-8706-8211C8A1A4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76F779-904E-B34C-AEAB-7C5E8B210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700" y="1373588"/>
            <a:ext cx="4946874" cy="36305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BC006B-CB48-5F4B-A71C-37A6154EE3B1}"/>
              </a:ext>
            </a:extLst>
          </p:cNvPr>
          <p:cNvSpPr/>
          <p:nvPr/>
        </p:nvSpPr>
        <p:spPr>
          <a:xfrm>
            <a:off x="1787700" y="2004060"/>
            <a:ext cx="3485340" cy="41148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16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99C9-FEC2-4C42-8A0B-D85A66E8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2E0AD-902A-B446-9225-7E26E0B73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4468296" cy="355230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114300" indent="0">
              <a:buNone/>
            </a:pPr>
            <a:r>
              <a:rPr lang="en-US" b="1" dirty="0"/>
              <a:t>W</a:t>
            </a:r>
            <a:r>
              <a:rPr lang="en-US" dirty="0"/>
              <a:t>eb application </a:t>
            </a:r>
            <a:r>
              <a:rPr lang="en-US" b="1" dirty="0" err="1"/>
              <a:t>AR</a:t>
            </a:r>
            <a:r>
              <a:rPr lang="en-US" dirty="0" err="1"/>
              <a:t>chive</a:t>
            </a:r>
            <a:r>
              <a:rPr lang="en-US" dirty="0"/>
              <a:t> -  is a JAR file used to distribute a collection of Java Servlets, Java classes, XML files, libraries, static web pages (HTML, JS, CSS, </a:t>
            </a:r>
            <a:r>
              <a:rPr lang="en-US" dirty="0" err="1"/>
              <a:t>etc</a:t>
            </a:r>
            <a:r>
              <a:rPr lang="en-US" dirty="0"/>
              <a:t>) and other resources…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67F2F-1AF2-824E-AEE9-D7788769D1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1A687-EAEC-EA46-9C79-2C71686C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61996" y="217612"/>
            <a:ext cx="2670105" cy="47851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93682D-5FFF-D14C-B595-6DD0EC9E3EDE}"/>
              </a:ext>
            </a:extLst>
          </p:cNvPr>
          <p:cNvSpPr/>
          <p:nvPr/>
        </p:nvSpPr>
        <p:spPr>
          <a:xfrm>
            <a:off x="5524500" y="3566160"/>
            <a:ext cx="2362200" cy="48006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D46D9-6BE4-FC43-918A-BC5D146BCA64}"/>
              </a:ext>
            </a:extLst>
          </p:cNvPr>
          <p:cNvSpPr/>
          <p:nvPr/>
        </p:nvSpPr>
        <p:spPr>
          <a:xfrm>
            <a:off x="5669280" y="2735580"/>
            <a:ext cx="1303020" cy="48768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83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99C9-FEC2-4C42-8A0B-D85A66E8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7724520" cy="857400"/>
          </a:xfrm>
        </p:spPr>
        <p:txBody>
          <a:bodyPr/>
          <a:lstStyle/>
          <a:p>
            <a:r>
              <a:rPr lang="en-US" dirty="0"/>
              <a:t>IDE Configuration: Create Artifact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2E0AD-902A-B446-9225-7E26E0B73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67F2F-1AF2-824E-AEE9-D7788769D1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FC48A-FFA0-AF48-8723-06C872CBDB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830" y="1248210"/>
            <a:ext cx="8992340" cy="380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56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99C9-FEC2-4C42-8A0B-D85A66E8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7724520" cy="857400"/>
          </a:xfrm>
        </p:spPr>
        <p:txBody>
          <a:bodyPr/>
          <a:lstStyle/>
          <a:p>
            <a:r>
              <a:rPr lang="en-US" dirty="0"/>
              <a:t>IDE Configuration: Run Config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2E0AD-902A-B446-9225-7E26E0B73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67F2F-1AF2-824E-AEE9-D7788769D1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A47C1F8-B1A3-4342-8D00-98D6CC35F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457" y="929917"/>
            <a:ext cx="6317843" cy="459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6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99C9-FEC2-4C42-8A0B-D85A66E8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00" y="358388"/>
            <a:ext cx="8067420" cy="857400"/>
          </a:xfrm>
        </p:spPr>
        <p:txBody>
          <a:bodyPr/>
          <a:lstStyle/>
          <a:p>
            <a:r>
              <a:rPr lang="en-US" dirty="0"/>
              <a:t>IDE Configuration: Select WAR to Deploy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2E0AD-902A-B446-9225-7E26E0B73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67F2F-1AF2-824E-AEE9-D7788769D1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47C1F8-B1A3-4342-8D00-98D6CC35F9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8457" y="929917"/>
            <a:ext cx="6317843" cy="459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02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99C9-FEC2-4C42-8A0B-D85A66E8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8135575" cy="857400"/>
          </a:xfrm>
        </p:spPr>
        <p:txBody>
          <a:bodyPr/>
          <a:lstStyle/>
          <a:p>
            <a:r>
              <a:rPr lang="en-US" dirty="0"/>
              <a:t>IDE Configuration: Run and have fun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2E0AD-902A-B446-9225-7E26E0B73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67F2F-1AF2-824E-AEE9-D7788769D1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7CA02C-2308-CC42-AD02-2C36C1784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6906"/>
            <a:ext cx="9144000" cy="264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13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CDAB-85F7-4F47-A9B9-53F57AD94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9D379-FBB5-9E44-B3A8-109DDAE6B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785956" cy="3552300"/>
          </a:xfrm>
        </p:spPr>
        <p:txBody>
          <a:bodyPr/>
          <a:lstStyle/>
          <a:p>
            <a:r>
              <a:rPr lang="en-US" sz="1600" dirty="0"/>
              <a:t>Create package ` </a:t>
            </a:r>
            <a:r>
              <a:rPr lang="en-US" sz="1600" dirty="0" err="1"/>
              <a:t>org.geekhub.crypto.web</a:t>
            </a:r>
            <a:r>
              <a:rPr lang="en-US" sz="1600" dirty="0"/>
              <a:t>` - for storing classes related to Web UI implementations</a:t>
            </a:r>
          </a:p>
          <a:p>
            <a:r>
              <a:rPr lang="en-US" sz="1600" dirty="0"/>
              <a:t>Implement web version of Crypto Application using HTTP servlets</a:t>
            </a:r>
          </a:p>
          <a:p>
            <a:r>
              <a:rPr lang="en-US" sz="1600" dirty="0"/>
              <a:t>Implement Login form for authentication of user(required only login field)</a:t>
            </a:r>
          </a:p>
          <a:p>
            <a:r>
              <a:rPr lang="en-US" sz="1600" dirty="0"/>
              <a:t>Application should have 2 types of users:</a:t>
            </a:r>
          </a:p>
          <a:p>
            <a:pPr lvl="1"/>
            <a:r>
              <a:rPr lang="en-US" sz="1600" dirty="0"/>
              <a:t>“user” – regular application user with restricted access to endpoints</a:t>
            </a:r>
          </a:p>
          <a:p>
            <a:pPr lvl="1"/>
            <a:r>
              <a:rPr lang="en-US" sz="1600" dirty="0"/>
              <a:t>“admin” – administrator user which will have access to all endpoints including </a:t>
            </a:r>
            <a:r>
              <a:rPr lang="en-US" sz="1600" dirty="0" err="1"/>
              <a:t>CodingAudit</a:t>
            </a:r>
            <a:r>
              <a:rPr lang="en-US" sz="1600" dirty="0"/>
              <a:t> functional and “delete” operations of </a:t>
            </a:r>
            <a:r>
              <a:rPr lang="en-US" sz="1600" dirty="0" err="1"/>
              <a:t>CodingHistory</a:t>
            </a:r>
            <a:endParaRPr lang="en-US" sz="1600" dirty="0"/>
          </a:p>
          <a:p>
            <a:r>
              <a:rPr lang="en-US" sz="1600" dirty="0"/>
              <a:t>In case of any error it should be logged and user redirected to custom error page</a:t>
            </a:r>
          </a:p>
          <a:p>
            <a:r>
              <a:rPr lang="en-US" sz="1600" dirty="0"/>
              <a:t>Implement request logging filter. It will log endpoints path and total execution time. Should measure all actions (even when request blocked).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A917E-24DD-5440-86F1-9D36C6FB44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7922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CDAB-85F7-4F47-A9B9-53F57AD94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UI - Menu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9D379-FBB5-9E44-B3A8-109DDAE6B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785956" cy="3552300"/>
          </a:xfrm>
        </p:spPr>
        <p:txBody>
          <a:bodyPr/>
          <a:lstStyle/>
          <a:p>
            <a:pPr marL="114300" indent="0">
              <a:buNone/>
            </a:pP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A917E-24DD-5440-86F1-9D36C6FB44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E88461-051D-0347-A398-C27BBCAE65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78100" y="1663700"/>
            <a:ext cx="39878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81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CDAB-85F7-4F47-A9B9-53F57AD94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UI - Login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9D379-FBB5-9E44-B3A8-109DDAE6B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785956" cy="3552300"/>
          </a:xfrm>
        </p:spPr>
        <p:txBody>
          <a:bodyPr/>
          <a:lstStyle/>
          <a:p>
            <a:pPr marL="114300" indent="0">
              <a:buNone/>
            </a:pP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A917E-24DD-5440-86F1-9D36C6FB44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E88461-051D-0347-A398-C27BBCAE6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1663700"/>
            <a:ext cx="39878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04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AD2A-E48C-9347-A565-E1125713F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1F502-1531-5E4C-A312-5637145B0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ED89CFD-3A96-814A-9408-0F8F0B50C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00" y="1356833"/>
            <a:ext cx="3810000" cy="33401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AC096-BE3F-1A49-96A8-D8BAEEC4B3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7062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Gradle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15A6B-F39B-3543-8E95-D632EC6D8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93700" y="1373588"/>
            <a:ext cx="4200525" cy="31019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F2DD3-CBCF-F540-AE02-28377FFB3A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F6A39E6-619C-C942-8A1C-2F50E3383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000" y="667937"/>
            <a:ext cx="4495617" cy="310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28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33400" lvl="1" indent="0">
              <a:lnSpc>
                <a:spcPct val="150000"/>
              </a:lnSpc>
              <a:buNone/>
            </a:pPr>
            <a:r>
              <a:rPr lang="en-US" dirty="0">
                <a:hlinkClick r:id="" action="ppaction://noaction"/>
              </a:rPr>
              <a:t>Servlets (by </a:t>
            </a:r>
            <a:r>
              <a:rPr lang="en-US" dirty="0">
                <a:hlinkClick r:id="rId3"/>
              </a:rPr>
              <a:t>Baeldung)</a:t>
            </a:r>
            <a:endParaRPr lang="en-US" dirty="0"/>
          </a:p>
          <a:p>
            <a:pPr marL="533400" lvl="1" indent="0">
              <a:lnSpc>
                <a:spcPct val="150000"/>
              </a:lnSpc>
              <a:buNone/>
            </a:pPr>
            <a:r>
              <a:rPr lang="en-US" dirty="0">
                <a:hlinkClick r:id="rId4"/>
              </a:rPr>
              <a:t>Servlets (by </a:t>
            </a:r>
            <a:r>
              <a:rPr lang="en-US" dirty="0" err="1">
                <a:hlinkClick r:id="rId4"/>
              </a:rPr>
              <a:t>Tutorialspoint</a:t>
            </a:r>
            <a:r>
              <a:rPr lang="en-US" dirty="0">
                <a:hlinkClick r:id="rId4"/>
              </a:rPr>
              <a:t>)</a:t>
            </a:r>
            <a:endParaRPr lang="en-US" dirty="0"/>
          </a:p>
          <a:p>
            <a:pPr marL="533400" lvl="1" indent="0">
              <a:lnSpc>
                <a:spcPct val="150000"/>
              </a:lnSpc>
              <a:buNone/>
            </a:pPr>
            <a:r>
              <a:rPr lang="en-US" dirty="0">
                <a:hlinkClick r:id="rId5"/>
              </a:rPr>
              <a:t>How to Install Apache Tomcat</a:t>
            </a:r>
            <a:endParaRPr lang="en-US" dirty="0"/>
          </a:p>
          <a:p>
            <a:pPr marL="533400" lvl="1" indent="0">
              <a:lnSpc>
                <a:spcPct val="150000"/>
              </a:lnSpc>
              <a:buNone/>
            </a:pPr>
            <a:r>
              <a:rPr lang="en-US" dirty="0">
                <a:hlinkClick r:id="rId6"/>
              </a:rPr>
              <a:t>What is servlet container</a:t>
            </a:r>
            <a:endParaRPr lang="en-US" dirty="0"/>
          </a:p>
          <a:p>
            <a:pPr marL="533400" lvl="1" indent="0">
              <a:lnSpc>
                <a:spcPct val="150000"/>
              </a:lnSpc>
              <a:buNone/>
            </a:pPr>
            <a:r>
              <a:rPr lang="en-US" dirty="0">
                <a:hlinkClick r:id="rId7"/>
              </a:rPr>
              <a:t>Servlets (by Jetbrains)</a:t>
            </a:r>
            <a:endParaRPr lang="en-US" dirty="0"/>
          </a:p>
          <a:p>
            <a:pPr marL="533400" lvl="1" indent="0">
              <a:lnSpc>
                <a:spcPct val="150000"/>
              </a:lnSpc>
              <a:buNone/>
            </a:pPr>
            <a:r>
              <a:rPr lang="en-US" dirty="0">
                <a:hlinkClick r:id="rId8"/>
              </a:rPr>
              <a:t>Introduction to Java Servlets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BE964-F424-5446-96F5-29B2D332AD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0486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ctrTitle" idx="4294967295"/>
          </p:nvPr>
        </p:nvSpPr>
        <p:spPr>
          <a:xfrm>
            <a:off x="0" y="725488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Thanks!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35" name="Google Shape;335;p34"/>
          <p:cNvSpPr txBox="1">
            <a:spLocks noGrp="1"/>
          </p:cNvSpPr>
          <p:nvPr>
            <p:ph type="subTitle" idx="4294967295"/>
          </p:nvPr>
        </p:nvSpPr>
        <p:spPr>
          <a:xfrm>
            <a:off x="0" y="1754188"/>
            <a:ext cx="5561013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</a:rPr>
              <a:t>Any Q</a:t>
            </a:r>
            <a:r>
              <a:rPr lang="en" sz="4800" b="1" dirty="0">
                <a:solidFill>
                  <a:schemeClr val="lt1"/>
                </a:solidFill>
              </a:rPr>
              <a:t>uestions?</a:t>
            </a:r>
            <a:endParaRPr sz="4800" b="1" dirty="0">
              <a:solidFill>
                <a:schemeClr val="lt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4294967295"/>
          </p:nvPr>
        </p:nvSpPr>
        <p:spPr>
          <a:xfrm>
            <a:off x="0" y="2759075"/>
            <a:ext cx="5561013" cy="1995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Or fi</a:t>
            </a:r>
            <a:r>
              <a:rPr lang="en" sz="2400" dirty="0">
                <a:solidFill>
                  <a:schemeClr val="lt1"/>
                </a:solidFill>
              </a:rPr>
              <a:t>nd us in Slack: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	@Yaroslav Brahinets</a:t>
            </a:r>
          </a:p>
          <a:p>
            <a:pPr marL="0" indent="0">
              <a:buNone/>
            </a:pPr>
            <a:r>
              <a:rPr lang="en-US" dirty="0">
                <a:solidFill>
                  <a:schemeClr val="lt1"/>
                </a:solidFill>
              </a:rPr>
              <a:t>	@</a:t>
            </a:r>
            <a:r>
              <a:rPr lang="en-US" dirty="0" err="1">
                <a:solidFill>
                  <a:schemeClr val="lt1"/>
                </a:solidFill>
              </a:rPr>
              <a:t>Vasya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Rudas</a:t>
            </a:r>
            <a:endParaRPr lang="en-US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	@Oleksandr Kucher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A1867-D893-9D41-9A16-41270CA52F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5870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401F-6A45-F145-A351-41D593CCA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7257319" cy="857400"/>
          </a:xfrm>
        </p:spPr>
        <p:txBody>
          <a:bodyPr/>
          <a:lstStyle/>
          <a:p>
            <a:r>
              <a:rPr lang="en-US" dirty="0"/>
              <a:t>HTTP – </a:t>
            </a:r>
            <a:r>
              <a:rPr lang="en-US" dirty="0" err="1"/>
              <a:t>HyperText</a:t>
            </a:r>
            <a:r>
              <a:rPr lang="en-US" dirty="0"/>
              <a:t> Transfer Protocol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C5F1D-46C1-4A46-957F-65B2D9983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8135575" cy="3552300"/>
          </a:xfrm>
        </p:spPr>
        <p:txBody>
          <a:bodyPr/>
          <a:lstStyle/>
          <a:p>
            <a:r>
              <a:rPr lang="en-US" dirty="0"/>
              <a:t>Uses Client-Sever architecture (aka Request-Response)</a:t>
            </a:r>
          </a:p>
          <a:p>
            <a:r>
              <a:rPr lang="en-US" dirty="0"/>
              <a:t>HTTP resources aka URL(URI)</a:t>
            </a:r>
          </a:p>
          <a:p>
            <a:r>
              <a:rPr lang="en-US" dirty="0"/>
              <a:t>HTTP Methods</a:t>
            </a:r>
          </a:p>
          <a:p>
            <a:r>
              <a:rPr lang="en-US" dirty="0"/>
              <a:t>HTTP Headers</a:t>
            </a:r>
          </a:p>
          <a:p>
            <a:r>
              <a:rPr lang="en-US" dirty="0"/>
              <a:t>HTTP Status Codes</a:t>
            </a:r>
          </a:p>
          <a:p>
            <a:endParaRPr lang="en-US" dirty="0"/>
          </a:p>
          <a:p>
            <a:r>
              <a:rPr lang="en-US" dirty="0"/>
              <a:t>Current version HTTP 2.0</a:t>
            </a:r>
          </a:p>
        </p:txBody>
      </p:sp>
      <p:pic>
        <p:nvPicPr>
          <p:cNvPr id="6" name="Picture 5" descr="A picture containing drawing, shirt&#10;&#10;Description automatically generated">
            <a:extLst>
              <a:ext uri="{FF2B5EF4-FFF2-40B4-BE49-F238E27FC236}">
                <a16:creationId xmlns:a16="http://schemas.microsoft.com/office/drawing/2014/main" id="{3DB2B9C2-7ABE-7F4D-B4AE-38011BC3A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5" t="18601" r="19550" b="16220"/>
          <a:stretch/>
        </p:blipFill>
        <p:spPr>
          <a:xfrm>
            <a:off x="5280203" y="2571750"/>
            <a:ext cx="3420459" cy="179473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CB1DE-C0C8-8146-9A9A-AEF7E6228D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1321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699" y="358388"/>
            <a:ext cx="7835963" cy="8574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HTTP Request&lt;-&gt;Response flow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 person enters a URL string into the browser.</a:t>
            </a:r>
          </a:p>
          <a:p>
            <a:r>
              <a:rPr lang="en-US" sz="1800" dirty="0"/>
              <a:t>The browser generates HTTP-request.</a:t>
            </a:r>
          </a:p>
          <a:p>
            <a:r>
              <a:rPr lang="en-US" sz="1800" dirty="0"/>
              <a:t>The server receives a request, processes, and sends an HTTP response.</a:t>
            </a:r>
          </a:p>
          <a:p>
            <a:r>
              <a:rPr lang="en-US" sz="1800" dirty="0"/>
              <a:t>The browser receives a response and displays it.</a:t>
            </a:r>
            <a:endParaRPr lang="uk-UA" sz="1800" dirty="0"/>
          </a:p>
        </p:txBody>
      </p:sp>
      <p:pic>
        <p:nvPicPr>
          <p:cNvPr id="5" name="Picture 4" descr="A close up of a computer&#10;&#10;Description automatically generated">
            <a:extLst>
              <a:ext uri="{FF2B5EF4-FFF2-40B4-BE49-F238E27FC236}">
                <a16:creationId xmlns:a16="http://schemas.microsoft.com/office/drawing/2014/main" id="{EAF48A0D-0A47-EE47-B0DF-E043A489D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700" y="3291681"/>
            <a:ext cx="4876800" cy="2032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EAB7E-74D9-C64D-8595-9F3682DCCC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21857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D42C-54F2-284F-B98D-E817DF1B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Resource Locator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2D178-A226-3C4D-A522-7C283949D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ACCAF2-2C96-5B4E-B724-78C3E2132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00" y="1373588"/>
            <a:ext cx="6942994" cy="36497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51E1C-67BD-D644-9F08-A5CF1D786E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4563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7CDF-1F28-DC44-9C0C-D2BA89B75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B76BF-97E7-C04E-B61C-D40C965454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2A5A396-2EA3-3E4D-A0F9-F6DA22797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485760"/>
              </p:ext>
            </p:extLst>
          </p:nvPr>
        </p:nvGraphicFramePr>
        <p:xfrm>
          <a:off x="893699" y="1373587"/>
          <a:ext cx="6462600" cy="3495965"/>
        </p:xfrm>
        <a:graphic>
          <a:graphicData uri="http://schemas.openxmlformats.org/drawingml/2006/table">
            <a:tbl>
              <a:tblPr/>
              <a:tblGrid>
                <a:gridCol w="1058345">
                  <a:extLst>
                    <a:ext uri="{9D8B030D-6E8A-4147-A177-3AD203B41FA5}">
                      <a16:colId xmlns:a16="http://schemas.microsoft.com/office/drawing/2014/main" val="2255021767"/>
                    </a:ext>
                  </a:extLst>
                </a:gridCol>
                <a:gridCol w="1309944">
                  <a:extLst>
                    <a:ext uri="{9D8B030D-6E8A-4147-A177-3AD203B41FA5}">
                      <a16:colId xmlns:a16="http://schemas.microsoft.com/office/drawing/2014/main" val="3054120884"/>
                    </a:ext>
                  </a:extLst>
                </a:gridCol>
                <a:gridCol w="1410583">
                  <a:extLst>
                    <a:ext uri="{9D8B030D-6E8A-4147-A177-3AD203B41FA5}">
                      <a16:colId xmlns:a16="http://schemas.microsoft.com/office/drawing/2014/main" val="1481616725"/>
                    </a:ext>
                  </a:extLst>
                </a:gridCol>
                <a:gridCol w="627812">
                  <a:extLst>
                    <a:ext uri="{9D8B030D-6E8A-4147-A177-3AD203B41FA5}">
                      <a16:colId xmlns:a16="http://schemas.microsoft.com/office/drawing/2014/main" val="2416967425"/>
                    </a:ext>
                  </a:extLst>
                </a:gridCol>
                <a:gridCol w="1027330">
                  <a:extLst>
                    <a:ext uri="{9D8B030D-6E8A-4147-A177-3AD203B41FA5}">
                      <a16:colId xmlns:a16="http://schemas.microsoft.com/office/drawing/2014/main" val="919353923"/>
                    </a:ext>
                  </a:extLst>
                </a:gridCol>
                <a:gridCol w="1028586">
                  <a:extLst>
                    <a:ext uri="{9D8B030D-6E8A-4147-A177-3AD203B41FA5}">
                      <a16:colId xmlns:a16="http://schemas.microsoft.com/office/drawing/2014/main" val="3151417219"/>
                    </a:ext>
                  </a:extLst>
                </a:gridCol>
              </a:tblGrid>
              <a:tr h="46950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HTTP method</a:t>
                      </a:r>
                    </a:p>
                  </a:txBody>
                  <a:tcPr marL="60217" marR="131725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Request has Body</a:t>
                      </a:r>
                    </a:p>
                  </a:txBody>
                  <a:tcPr marL="60217" marR="131725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Response has Body</a:t>
                      </a:r>
                    </a:p>
                  </a:txBody>
                  <a:tcPr marL="60217" marR="131725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Safe</a:t>
                      </a:r>
                    </a:p>
                  </a:txBody>
                  <a:tcPr marL="60217" marR="131725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Idempotent</a:t>
                      </a:r>
                    </a:p>
                  </a:txBody>
                  <a:tcPr marL="60217" marR="131725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Cacheable</a:t>
                      </a:r>
                    </a:p>
                  </a:txBody>
                  <a:tcPr marL="60217" marR="131725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495782"/>
                  </a:ext>
                </a:extLst>
              </a:tr>
              <a:tr h="432352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GET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Optional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97286"/>
                  </a:ext>
                </a:extLst>
              </a:tr>
              <a:tr h="43235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HEAD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Optional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39286"/>
                  </a:ext>
                </a:extLst>
              </a:tr>
              <a:tr h="43235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POST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538279"/>
                  </a:ext>
                </a:extLst>
              </a:tr>
              <a:tr h="43235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PUT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799217"/>
                  </a:ext>
                </a:extLst>
              </a:tr>
              <a:tr h="43235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DELETE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Optional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357132"/>
                  </a:ext>
                </a:extLst>
              </a:tr>
              <a:tr h="432352"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OPTIONS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Optional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28494"/>
                  </a:ext>
                </a:extLst>
              </a:tr>
              <a:tr h="432352">
                <a:tc>
                  <a:txBody>
                    <a:bodyPr/>
                    <a:lstStyle/>
                    <a:p>
                      <a:r>
                        <a:rPr lang="en-US" sz="900" dirty="0">
                          <a:effectLst/>
                        </a:rPr>
                        <a:t>PATCH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Yes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dirty="0">
                          <a:effectLst/>
                        </a:rPr>
                        <a:t>No</a:t>
                      </a:r>
                    </a:p>
                  </a:txBody>
                  <a:tcPr marL="60217" marR="60217" marT="30109" marB="30109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582424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EA9EE-8DAF-C446-BB67-36F3E1C933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5174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933A-F1F4-1147-908E-BC499E29F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Headers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82C75-FFEE-1741-AF20-30FD58643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993125" cy="3552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/>
              <a:t>Header Format: “</a:t>
            </a:r>
            <a:r>
              <a:rPr lang="en-US" sz="1600" dirty="0">
                <a:solidFill>
                  <a:srgbClr val="00B050"/>
                </a:solidFill>
              </a:rPr>
              <a:t>Header-Name: header value text</a:t>
            </a:r>
            <a:r>
              <a:rPr lang="en-US" sz="1600" dirty="0"/>
              <a:t>”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Examples: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Host: apple.com:8080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User-Agent: Mozilla/5.0 (Macintosh; Intel Mac OS X 10_14_0) </a:t>
            </a:r>
            <a:r>
              <a:rPr lang="en-US" sz="1600" dirty="0" err="1"/>
              <a:t>AppleWebKit</a:t>
            </a:r>
            <a:r>
              <a:rPr lang="en-US" sz="1600" dirty="0"/>
              <a:t>/537.36 (KHTML, like Gecko) Chrome/69.0.3497.100 Safari/537.36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Accept: application/json; application/xml;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Authorization: Basic ZmFsa2VuOmpvc2h1YTU=</a:t>
            </a: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F964C-93C0-D748-991F-D9D316A4DC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4825032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FFFFFF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1901</Words>
  <Application>Microsoft Macintosh PowerPoint</Application>
  <PresentationFormat>On-screen Show (16:9)</PresentationFormat>
  <Paragraphs>277</Paragraphs>
  <Slides>42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Raleway</vt:lpstr>
      <vt:lpstr>Arial</vt:lpstr>
      <vt:lpstr>Courier New</vt:lpstr>
      <vt:lpstr>Lato</vt:lpstr>
      <vt:lpstr>Antonio template</vt:lpstr>
      <vt:lpstr>Lesson 13 – Intro to Web, Servlet API</vt:lpstr>
      <vt:lpstr>Lesson Goals</vt:lpstr>
      <vt:lpstr>Introduction to WEB</vt:lpstr>
      <vt:lpstr>Transfer Protocols</vt:lpstr>
      <vt:lpstr>HTTP – HyperText Transfer Protocol</vt:lpstr>
      <vt:lpstr>Example of HTTP Request&lt;-&gt;Response flow</vt:lpstr>
      <vt:lpstr>Uniform Resource Locator</vt:lpstr>
      <vt:lpstr>HTTP Methods</vt:lpstr>
      <vt:lpstr>HTTP Headers</vt:lpstr>
      <vt:lpstr>HTTP Status Codes</vt:lpstr>
      <vt:lpstr>HTTP Request-Response Example</vt:lpstr>
      <vt:lpstr>Client-Server architecture</vt:lpstr>
      <vt:lpstr>Client-Server architecture</vt:lpstr>
      <vt:lpstr>Java Web Server aka Servlet Container</vt:lpstr>
      <vt:lpstr>Why Servlet Container</vt:lpstr>
      <vt:lpstr>Java HTTP Servlet Example</vt:lpstr>
      <vt:lpstr>Java Http Servlet</vt:lpstr>
      <vt:lpstr>Java Servlet Lifecycle</vt:lpstr>
      <vt:lpstr>HttpServletRequest</vt:lpstr>
      <vt:lpstr>HttpServletRequest</vt:lpstr>
      <vt:lpstr>HttpServletResponse</vt:lpstr>
      <vt:lpstr>HttpServletResponse</vt:lpstr>
      <vt:lpstr>HttpSession and Cookies</vt:lpstr>
      <vt:lpstr>HttpSession Methods</vt:lpstr>
      <vt:lpstr>ServletContext</vt:lpstr>
      <vt:lpstr>Filter</vt:lpstr>
      <vt:lpstr>Error Handling</vt:lpstr>
      <vt:lpstr>Error Handling</vt:lpstr>
      <vt:lpstr>How to start a Java Web Application</vt:lpstr>
      <vt:lpstr>Required steps</vt:lpstr>
      <vt:lpstr>Apache Tomcat</vt:lpstr>
      <vt:lpstr>WAR</vt:lpstr>
      <vt:lpstr>IDE Configuration: Create Artifact</vt:lpstr>
      <vt:lpstr>IDE Configuration: Run Config</vt:lpstr>
      <vt:lpstr>IDE Configuration: Select WAR to Deploy</vt:lpstr>
      <vt:lpstr>IDE Configuration: Run and have fun </vt:lpstr>
      <vt:lpstr>Homework</vt:lpstr>
      <vt:lpstr>Homework UI - Menu Page</vt:lpstr>
      <vt:lpstr>Homework UI - Login Page</vt:lpstr>
      <vt:lpstr>Gradle Integration</vt:lpstr>
      <vt:lpstr>Literature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13 – Intro to Web, Servlet API</dc:title>
  <dc:creator>Vasya Rudas</dc:creator>
  <cp:lastModifiedBy>Vasya Rudas</cp:lastModifiedBy>
  <cp:revision>18</cp:revision>
  <dcterms:created xsi:type="dcterms:W3CDTF">2019-12-18T21:24:00Z</dcterms:created>
  <dcterms:modified xsi:type="dcterms:W3CDTF">2019-12-23T14:42:42Z</dcterms:modified>
</cp:coreProperties>
</file>